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75" r:id="rId13"/>
    <p:sldId id="268" r:id="rId14"/>
    <p:sldId id="269" r:id="rId15"/>
    <p:sldId id="276" r:id="rId16"/>
    <p:sldId id="270" r:id="rId17"/>
    <p:sldId id="271" r:id="rId18"/>
    <p:sldId id="273" r:id="rId19"/>
    <p:sldId id="274" r:id="rId20"/>
    <p:sldId id="277" r:id="rId21"/>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Ref idx="1002">
        <a:schemeClr val="bg2"/>
      </p:bgRef>
    </p:bg>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30" name="Espaço Reservado para Data 29"/>
          <p:cNvSpPr>
            <a:spLocks noGrp="1"/>
          </p:cNvSpPr>
          <p:nvPr>
            <p:ph type="dt" sz="half" idx="10"/>
          </p:nvPr>
        </p:nvSpPr>
        <p:spPr/>
        <p:txBody>
          <a:bodyPr/>
          <a:lstStyle/>
          <a:p>
            <a:fld id="{B5400435-1324-4D7D-84DB-629A8D710091}" type="datetimeFigureOut">
              <a:rPr lang="pt-BR" smtClean="0"/>
              <a:pPr/>
              <a:t>13/5/2011</a:t>
            </a:fld>
            <a:endParaRPr lang="pt-BR"/>
          </a:p>
        </p:txBody>
      </p:sp>
      <p:sp>
        <p:nvSpPr>
          <p:cNvPr id="19" name="Espaço Reservado para Rodapé 18"/>
          <p:cNvSpPr>
            <a:spLocks noGrp="1"/>
          </p:cNvSpPr>
          <p:nvPr>
            <p:ph type="ftr" sz="quarter" idx="11"/>
          </p:nvPr>
        </p:nvSpPr>
        <p:spPr/>
        <p:txBody>
          <a:bodyPr/>
          <a:lstStyle/>
          <a:p>
            <a:endParaRPr lang="pt-BR"/>
          </a:p>
        </p:txBody>
      </p:sp>
      <p:sp>
        <p:nvSpPr>
          <p:cNvPr id="27" name="Espaço Reservado para Número de Slide 26"/>
          <p:cNvSpPr>
            <a:spLocks noGrp="1"/>
          </p:cNvSpPr>
          <p:nvPr>
            <p:ph type="sldNum" sz="quarter" idx="12"/>
          </p:nvPr>
        </p:nvSpPr>
        <p:spPr/>
        <p:txBody>
          <a:bodyPr/>
          <a:lstStyle/>
          <a:p>
            <a:fld id="{7835BCEF-1C5A-4461-AF6F-8411ADECD155}"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B5400435-1324-4D7D-84DB-629A8D710091}" type="datetimeFigureOut">
              <a:rPr lang="pt-BR" smtClean="0"/>
              <a:pPr/>
              <a:t>13/5/2011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p>
            <a:fld id="{B5400435-1324-4D7D-84DB-629A8D710091}" type="datetimeFigureOut">
              <a:rPr lang="pt-BR" smtClean="0"/>
              <a:pPr/>
              <a:t>13/5/2011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835BCEF-1C5A-4461-AF6F-8411ADECD155}"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B5400435-1324-4D7D-84DB-629A8D710091}" type="datetimeFigureOut">
              <a:rPr lang="pt-BR" smtClean="0"/>
              <a:pPr/>
              <a:t>13/5/2011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tIns="45720" anchor="b"/>
          <a:lstStyle>
            <a:lvl1pPr>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p>
            <a:fld id="{B5400435-1324-4D7D-84DB-629A8D710091}" type="datetimeFigureOut">
              <a:rPr lang="pt-BR" smtClean="0"/>
              <a:pPr/>
              <a:t>13/5/2011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fld id="{B5400435-1324-4D7D-84DB-629A8D710091}" type="datetimeFigureOut">
              <a:rPr lang="pt-BR" smtClean="0"/>
              <a:pPr/>
              <a:t>13/5/2011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5400435-1324-4D7D-84DB-629A8D710091}" type="datetimeFigureOut">
              <a:rPr lang="pt-BR" smtClean="0"/>
              <a:pPr/>
              <a:t>13/5/2011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B5400435-1324-4D7D-84DB-629A8D710091}" type="datetimeFigureOut">
              <a:rPr lang="pt-BR" smtClean="0"/>
              <a:pPr/>
              <a:t>13/5/2011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9" name="Retângulo com Único Canto Aparado e Arredondad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ângulo retângu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ítu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pt-BR" smtClean="0"/>
              <a:t>Clique para editar o estilo do título mestre</a:t>
            </a:r>
            <a:endParaRPr kumimoji="0" lang="en-US"/>
          </a:p>
        </p:txBody>
      </p:sp>
      <p:sp>
        <p:nvSpPr>
          <p:cNvPr id="4" name="Espaço Reservado para Tex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5" name="Espaço Reservado para Data 4"/>
          <p:cNvSpPr>
            <a:spLocks noGrp="1"/>
          </p:cNvSpPr>
          <p:nvPr>
            <p:ph type="dt" sz="half" idx="10"/>
          </p:nvPr>
        </p:nvSpPr>
        <p:spPr/>
        <p:txBody>
          <a:bodyPr/>
          <a:lstStyle/>
          <a:p>
            <a:fld id="{B5400435-1324-4D7D-84DB-629A8D710091}" type="datetimeFigureOut">
              <a:rPr lang="pt-BR" smtClean="0"/>
              <a:pPr/>
              <a:t>13/5/2011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a:xfrm>
            <a:off x="8077200" y="6356350"/>
            <a:ext cx="609600" cy="365125"/>
          </a:xfrm>
        </p:spPr>
        <p:txBody>
          <a:bodyPr/>
          <a:lstStyle/>
          <a:p>
            <a:fld id="{7835BCEF-1C5A-4461-AF6F-8411ADECD155}" type="slidenum">
              <a:rPr lang="pt-BR" smtClean="0"/>
              <a:pPr/>
              <a:t>‹nº›</a:t>
            </a:fld>
            <a:endParaRPr lang="pt-BR"/>
          </a:p>
        </p:txBody>
      </p:sp>
      <p:sp>
        <p:nvSpPr>
          <p:cNvPr id="3" name="Espaço Reservado par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pt-BR" smtClean="0"/>
              <a:t>Clique no ícone para adicionar uma imagem</a:t>
            </a:r>
            <a:endParaRPr kumimoji="0" lang="en-US" dirty="0"/>
          </a:p>
        </p:txBody>
      </p:sp>
      <p:sp>
        <p:nvSpPr>
          <p:cNvPr id="10" name="Forma liv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a liv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B5400435-1324-4D7D-84DB-629A8D710091}" type="datetimeFigureOut">
              <a:rPr lang="pt-BR" smtClean="0"/>
              <a:pPr/>
              <a:t>13/5/2011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914401"/>
            <a:ext cx="6019800" cy="5211763"/>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B5400435-1324-4D7D-84DB-629A8D710091}" type="datetimeFigureOut">
              <a:rPr lang="pt-BR" smtClean="0"/>
              <a:pPr/>
              <a:t>13/5/2011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835BCEF-1C5A-4461-AF6F-8411ADECD155}"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a liv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a liv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ço Reservado para Títu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pt-BR" smtClean="0"/>
              <a:t>Clique para editar o estilo do título mestre</a:t>
            </a:r>
            <a:endParaRPr kumimoji="0" lang="en-US"/>
          </a:p>
        </p:txBody>
      </p:sp>
      <p:sp>
        <p:nvSpPr>
          <p:cNvPr id="30" name="Espaço Reservado para Tex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0" name="Espaço Reservado para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5400435-1324-4D7D-84DB-629A8D710091}" type="datetimeFigureOut">
              <a:rPr lang="pt-BR" smtClean="0"/>
              <a:pPr/>
              <a:t>13/5/2011</a:t>
            </a:fld>
            <a:endParaRPr lang="pt-BR"/>
          </a:p>
        </p:txBody>
      </p:sp>
      <p:sp>
        <p:nvSpPr>
          <p:cNvPr id="22" name="Espaço Reservado para Rodapé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pt-BR"/>
          </a:p>
        </p:txBody>
      </p:sp>
      <p:sp>
        <p:nvSpPr>
          <p:cNvPr id="18" name="Espaço Reservado para Número de Slid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835BCEF-1C5A-4461-AF6F-8411ADECD155}" type="slidenum">
              <a:rPr lang="pt-BR" smtClean="0"/>
              <a:pPr/>
              <a:t>‹nº›</a:t>
            </a:fld>
            <a:endParaRPr lang="pt-BR"/>
          </a:p>
        </p:txBody>
      </p:sp>
      <p:grpSp>
        <p:nvGrpSpPr>
          <p:cNvPr id="2" name="Grupo 1"/>
          <p:cNvGrpSpPr/>
          <p:nvPr/>
        </p:nvGrpSpPr>
        <p:grpSpPr>
          <a:xfrm>
            <a:off x="-19017" y="202408"/>
            <a:ext cx="9180548" cy="649224"/>
            <a:chOff x="-19045" y="216550"/>
            <a:chExt cx="9180548" cy="649224"/>
          </a:xfrm>
        </p:grpSpPr>
        <p:sp>
          <p:nvSpPr>
            <p:cNvPr id="12" name="Forma liv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a liv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r>
              <a:rPr lang="pt-BR" sz="4000" b="1" dirty="0"/>
              <a:t>AS SETE MARAVILHAS </a:t>
            </a:r>
            <a:r>
              <a:rPr lang="pt-BR" sz="4000" b="1" dirty="0" smtClean="0"/>
              <a:t>DA ANTIGUIDADE </a:t>
            </a:r>
            <a:r>
              <a:rPr lang="pt-BR" sz="6000" b="1" dirty="0"/>
              <a:t/>
            </a:r>
            <a:br>
              <a:rPr lang="pt-BR" sz="6000" b="1" dirty="0"/>
            </a:br>
            <a:endParaRPr lang="pt-BR" sz="6000" b="1" dirty="0"/>
          </a:p>
        </p:txBody>
      </p:sp>
      <p:sp>
        <p:nvSpPr>
          <p:cNvPr id="3" name="Subtítulo 2"/>
          <p:cNvSpPr>
            <a:spLocks noGrp="1"/>
          </p:cNvSpPr>
          <p:nvPr>
            <p:ph type="subTitle" idx="1"/>
          </p:nvPr>
        </p:nvSpPr>
        <p:spPr/>
        <p:txBody>
          <a:bodyPr/>
          <a:lstStyle/>
          <a:p>
            <a:endParaRPr lang="pt-BR" dirty="0" smtClean="0"/>
          </a:p>
          <a:p>
            <a:endParaRPr lang="pt-BR" dirty="0"/>
          </a:p>
          <a:p>
            <a:endParaRPr lang="pt-BR" dirty="0" smtClean="0"/>
          </a:p>
          <a:p>
            <a:endParaRPr lang="pt-BR" dirty="0"/>
          </a:p>
          <a:p>
            <a:endParaRPr lang="pt-BR" dirty="0" smtClean="0"/>
          </a:p>
          <a:p>
            <a:endParaRPr lang="pt-B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1 - </a:t>
            </a:r>
            <a:r>
              <a:rPr lang="pt-BR" b="1" dirty="0" smtClean="0"/>
              <a:t>Pirâmide de Quéops</a:t>
            </a:r>
            <a:r>
              <a:rPr lang="pt-BR" dirty="0"/>
              <a:t/>
            </a:r>
            <a:br>
              <a:rPr lang="pt-BR" dirty="0"/>
            </a:br>
            <a:endParaRPr lang="pt-BR" dirty="0"/>
          </a:p>
        </p:txBody>
      </p:sp>
      <p:pic>
        <p:nvPicPr>
          <p:cNvPr id="4" name="Espaço Reservado para Conteúdo 3" descr="http://www.bepeli.com.br/educacional/sete_maravilhas_do_mundo/image001.jpg"/>
          <p:cNvPicPr>
            <a:picLocks noGrp="1"/>
          </p:cNvPicPr>
          <p:nvPr>
            <p:ph idx="1"/>
          </p:nvPr>
        </p:nvPicPr>
        <p:blipFill>
          <a:blip r:embed="rId2" cstate="print"/>
          <a:stretch>
            <a:fillRect/>
          </a:stretch>
        </p:blipFill>
        <p:spPr bwMode="auto">
          <a:xfrm>
            <a:off x="1871662" y="2586831"/>
            <a:ext cx="5400675" cy="30861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357313"/>
            <a:ext cx="8258175" cy="4768850"/>
          </a:xfrm>
        </p:spPr>
        <p:txBody>
          <a:bodyPr>
            <a:normAutofit fontScale="92500" lnSpcReduction="10000"/>
          </a:bodyPr>
          <a:lstStyle/>
          <a:p>
            <a:r>
              <a:rPr lang="pt-BR" b="1" dirty="0" smtClean="0"/>
              <a:t>Ao contrário do que muitos pensam é apenas a Pirâmides de Quéops (e não todas as três grandes Pirâmides de </a:t>
            </a:r>
            <a:r>
              <a:rPr lang="pt-BR" b="1" dirty="0" err="1" smtClean="0"/>
              <a:t>Gize</a:t>
            </a:r>
            <a:r>
              <a:rPr lang="pt-BR" b="1" dirty="0" smtClean="0"/>
              <a:t>) que faz parte da lista original das Sete Maravilhas do Mundo.</a:t>
            </a:r>
            <a:r>
              <a:rPr lang="pt-BR" b="1" baseline="30000" dirty="0" smtClean="0"/>
              <a:t> </a:t>
            </a:r>
            <a:r>
              <a:rPr lang="pt-BR" b="1" dirty="0" smtClean="0"/>
              <a:t>A Pirâmide de Quéops foi construída há mais de 4500 anos, por volta do ano 2550 a.C., e é também chamada de </a:t>
            </a:r>
            <a:r>
              <a:rPr lang="pt-BR" b="1" i="1" dirty="0" smtClean="0"/>
              <a:t>Grande Pirâmide de </a:t>
            </a:r>
            <a:r>
              <a:rPr lang="pt-BR" b="1" i="1" dirty="0" err="1" smtClean="0"/>
              <a:t>Gizé</a:t>
            </a:r>
            <a:r>
              <a:rPr lang="pt-BR" b="1" dirty="0" smtClean="0"/>
              <a:t> ou apenas </a:t>
            </a:r>
            <a:r>
              <a:rPr lang="pt-BR" b="1" i="1" dirty="0" smtClean="0"/>
              <a:t>Grande Pirâmide</a:t>
            </a:r>
            <a:r>
              <a:rPr lang="pt-BR" b="1" dirty="0" smtClean="0"/>
              <a:t>. A majestosa construção de 147 metros de altura foi a maior construção feita pelo homem durante mais de quatro mil anos, sendo superada apenas no final do século XIX (precisamente em 1889), com a construção da Torre Eiffel. A Grande Pirâmide de </a:t>
            </a:r>
            <a:r>
              <a:rPr lang="pt-BR" b="1" dirty="0" err="1" smtClean="0"/>
              <a:t>Gizé</a:t>
            </a:r>
            <a:r>
              <a:rPr lang="pt-BR" b="1" dirty="0" smtClean="0"/>
              <a:t> foi construída como tumba real para o faraó </a:t>
            </a:r>
            <a:r>
              <a:rPr lang="pt-BR" b="1" dirty="0" err="1" smtClean="0"/>
              <a:t>Khufu</a:t>
            </a:r>
            <a:r>
              <a:rPr lang="pt-BR" b="1" dirty="0" smtClean="0"/>
              <a:t> (que dá nome à pirâmide).</a:t>
            </a:r>
          </a:p>
          <a:p>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3100" b="1" dirty="0"/>
              <a:t>2</a:t>
            </a:r>
            <a:r>
              <a:rPr lang="pt-BR" sz="3600" b="1" dirty="0"/>
              <a:t> - </a:t>
            </a:r>
            <a:r>
              <a:rPr lang="pt-BR" sz="3200" b="1" dirty="0" smtClean="0"/>
              <a:t>Jardins Suspensos da Babilônia</a:t>
            </a:r>
            <a:r>
              <a:rPr lang="pt-BR" sz="3200" dirty="0" smtClean="0"/>
              <a:t> </a:t>
            </a:r>
            <a:r>
              <a:rPr lang="pt-BR" dirty="0"/>
              <a:t/>
            </a:r>
            <a:br>
              <a:rPr lang="pt-BR" dirty="0"/>
            </a:br>
            <a:endParaRPr lang="pt-BR" dirty="0"/>
          </a:p>
        </p:txBody>
      </p:sp>
      <p:pic>
        <p:nvPicPr>
          <p:cNvPr id="4" name="Espaço Reservado para Conteúdo 3" descr="http://www.bepeli.com.br/educacional/sete_maravilhas_do_mundo/image002.jpg"/>
          <p:cNvPicPr>
            <a:picLocks noGrp="1"/>
          </p:cNvPicPr>
          <p:nvPr>
            <p:ph idx="1"/>
          </p:nvPr>
        </p:nvPicPr>
        <p:blipFill>
          <a:blip r:embed="rId2" cstate="print"/>
          <a:stretch>
            <a:fillRect/>
          </a:stretch>
        </p:blipFill>
        <p:spPr bwMode="auto">
          <a:xfrm>
            <a:off x="2286000" y="2620169"/>
            <a:ext cx="4572000" cy="30194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fontScale="85000" lnSpcReduction="20000"/>
          </a:bodyPr>
          <a:lstStyle/>
          <a:p>
            <a:r>
              <a:rPr lang="pt-BR" dirty="0" smtClean="0"/>
              <a:t>Menos conhecidos, já que até hoje encontram-se poucos relatos e nenhum sítio arqueológico foi encontrado com qualquer vestígio do monumento. O único que pode ser considerado "suspeito" é um poço fora dos padrões que imagina-se ter sido usado para bombear água. Foram construídos por volta de 600 a.C., às margens do rio Eufrates, na Mesopotâmia - no atual sul do Iraque. Os jardins, na verdade, eram seis montanhas artificiais feitas de tijolos de barro cozido, com terraços sobrepostos onde foram plantadas árvores e flores. Calcula-se que estivessem apoiados em colunas cuja altura variava de 25 a 100 metros. Para se chegar aos terraços subia-se por uma escada de mármore; entre as folhagens havia mesas e fontes. Os jardins ficavam próximos ao palácio do rei Nabucodonosor </a:t>
            </a:r>
            <a:r>
              <a:rPr lang="pt-BR" dirty="0" err="1" smtClean="0"/>
              <a:t>ll</a:t>
            </a:r>
            <a:r>
              <a:rPr lang="pt-BR" dirty="0" smtClean="0"/>
              <a:t>, que os teria mandado construir em homenagem à mulher, </a:t>
            </a:r>
            <a:r>
              <a:rPr lang="pt-BR" dirty="0" err="1" smtClean="0"/>
              <a:t>Amitis</a:t>
            </a:r>
            <a:r>
              <a:rPr lang="pt-BR" dirty="0" smtClean="0"/>
              <a:t>, saudosa das montanhas do lugar onde nascera. </a:t>
            </a:r>
            <a:endParaRPr lang="pt-B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fontScale="85000" lnSpcReduction="20000"/>
          </a:bodyPr>
          <a:lstStyle/>
          <a:p>
            <a:r>
              <a:rPr lang="pt-BR" b="1" dirty="0"/>
              <a:t> </a:t>
            </a:r>
            <a:r>
              <a:rPr lang="pt-BR" dirty="0" smtClean="0"/>
              <a:t> Capital do império caldeu, a Babilônia, sob Nabucodonosor, tornou-se a cidade mais rica do mundo antigo. Vivia do comércio e da navegação, buscando produtos na Arábia e na Índia e exportando lã, cevada e tecidos. Como não dispunham de pedras, os babilônios usavam em suas construções tijolos de barro cozido e azulejos esmaltados. </a:t>
            </a:r>
            <a:r>
              <a:rPr lang="pt-BR" u="sng" dirty="0" smtClean="0"/>
              <a:t>No século V a.C., Heródoto dizia que a Babilônia "ultrapassava em esplendor qualquer cidade do mundo conhecido".</a:t>
            </a:r>
            <a:r>
              <a:rPr lang="pt-BR" dirty="0" smtClean="0"/>
              <a:t> Mas em 539 a.C. o império caldeu foi conquistado pelos persas e dois séculos mais tarde passou a ser dominado por Alexandre, o Grande, tornando-se parte da civilização helenística. Depois da morte de Alexandre (323 a.C.), a Babilônia deixou de ser a capital do império. Começou assim sua decadência. Não se sabe quando os jardins foram destruídos; sobre as ruínas da Babilônia ergueu-se, hoje, a cidade de </a:t>
            </a:r>
            <a:r>
              <a:rPr lang="pt-BR" dirty="0" err="1" smtClean="0"/>
              <a:t>Al-Hillah</a:t>
            </a:r>
            <a:r>
              <a:rPr lang="pt-BR" dirty="0" smtClean="0"/>
              <a:t>, a 160 quilômetros de Bagdá, a capital do Iraque.</a:t>
            </a:r>
          </a:p>
          <a:p>
            <a:endParaRPr lang="pt-B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3 -  </a:t>
            </a:r>
            <a:r>
              <a:rPr lang="pt-BR" b="1" dirty="0" smtClean="0"/>
              <a:t> Estátua de Zeus em Olímpia </a:t>
            </a:r>
            <a:r>
              <a:rPr lang="pt-BR" dirty="0"/>
              <a:t/>
            </a:r>
            <a:br>
              <a:rPr lang="pt-BR" dirty="0"/>
            </a:br>
            <a:endParaRPr lang="pt-BR" dirty="0"/>
          </a:p>
        </p:txBody>
      </p:sp>
      <p:pic>
        <p:nvPicPr>
          <p:cNvPr id="4" name="Espaço Reservado para Conteúdo 3" descr="http://www.bepeli.com.br/educacional/sete_maravilhas_do_mundo/image003.jpg"/>
          <p:cNvPicPr>
            <a:picLocks noGrp="1"/>
          </p:cNvPicPr>
          <p:nvPr>
            <p:ph idx="1"/>
          </p:nvPr>
        </p:nvPicPr>
        <p:blipFill>
          <a:blip r:embed="rId2" cstate="print"/>
          <a:stretch>
            <a:fillRect/>
          </a:stretch>
        </p:blipFill>
        <p:spPr bwMode="auto">
          <a:xfrm>
            <a:off x="2984500" y="2104231"/>
            <a:ext cx="3175000" cy="40513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fontScale="92500" lnSpcReduction="20000"/>
          </a:bodyPr>
          <a:lstStyle/>
          <a:p>
            <a:r>
              <a:rPr lang="pt-BR" b="1" dirty="0"/>
              <a:t> </a:t>
            </a:r>
            <a:r>
              <a:rPr lang="pt-BR" dirty="0" smtClean="0"/>
              <a:t> A </a:t>
            </a:r>
            <a:r>
              <a:rPr lang="pt-BR" b="1" dirty="0" smtClean="0"/>
              <a:t>estátua de Zeus em Olímpia</a:t>
            </a:r>
            <a:r>
              <a:rPr lang="pt-BR" dirty="0" smtClean="0"/>
              <a:t> foi construída no século V a.C. por </a:t>
            </a:r>
            <a:r>
              <a:rPr lang="pt-BR" dirty="0" err="1" smtClean="0"/>
              <a:t>Fídias</a:t>
            </a:r>
            <a:r>
              <a:rPr lang="pt-BR" dirty="0" smtClean="0"/>
              <a:t>, em homenagem ao rei dos deuses gregos — Zeus. A estátua, construída em ouro e marfim e decorada com pedras preciosas, possuía 12 metros de altura. Após 800 anos foi levada para Constantinopla (hoje Istambul), onde acredita-se ter sido destruída em 462 d.C. por um terremoto.</a:t>
            </a:r>
          </a:p>
          <a:p>
            <a:r>
              <a:rPr lang="pt-BR" dirty="0" err="1" smtClean="0"/>
              <a:t>Fídias</a:t>
            </a:r>
            <a:r>
              <a:rPr lang="pt-BR" dirty="0" smtClean="0"/>
              <a:t> esculpiu Zeus sentado num trono. Na mão direita levava a estatueta de Nike, deusa da Vitória; na esquerda, uma esfera sob a qual se debruçava uma águia.</a:t>
            </a:r>
          </a:p>
          <a:p>
            <a:r>
              <a:rPr lang="pt-BR" dirty="0" smtClean="0"/>
              <a:t>Essa é considerada sua obra-prima. Tanto os gregos amavam seus trabalhos que dizia-se que ele revelava aos homens a imagem dos deuses. Supõe-se que a construção da estátua tenha levado cerca de oito anos.</a:t>
            </a:r>
            <a:endParaRPr lang="pt-B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a:bodyPr>
          <a:lstStyle/>
          <a:p>
            <a:r>
              <a:rPr lang="pt-BR" b="1" dirty="0"/>
              <a:t>  </a:t>
            </a:r>
            <a:r>
              <a:rPr lang="pt-BR" dirty="0" smtClean="0"/>
              <a:t> A lenda dizia que quando Zeus franzia a fronte o </a:t>
            </a:r>
            <a:r>
              <a:rPr lang="pt-BR" dirty="0" err="1" smtClean="0"/>
              <a:t>Olimpo</a:t>
            </a:r>
            <a:r>
              <a:rPr lang="pt-BR" dirty="0" smtClean="0"/>
              <a:t> todo tremia. Quando a estátua foi construída, a rivalidade entre Atenas e Esparta pela hegemonia no Mediterrâneo e na Grécia continental mergulhou os gregos numa sucessão de guerras. Os combates, no entanto, não prejudicaram as realizações culturais e artísticas da época. Ao contrário, o século V a.C. ficou conhecido como o século de ouro na história grega devido ao extraordinário florescimento da arquitetura, escultura e outras artes. A estátua de Zeus foi destruída nesse mesmo século V a.C.</a:t>
            </a:r>
          </a:p>
          <a:p>
            <a:endParaRPr lang="pt-B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4 - </a:t>
            </a:r>
            <a:r>
              <a:rPr lang="pt-BR" b="1" dirty="0" smtClean="0"/>
              <a:t>Colosso de Rodes </a:t>
            </a:r>
            <a:r>
              <a:rPr lang="pt-BR" dirty="0"/>
              <a:t/>
            </a:r>
            <a:br>
              <a:rPr lang="pt-BR" dirty="0"/>
            </a:br>
            <a:endParaRPr lang="pt-BR" dirty="0"/>
          </a:p>
        </p:txBody>
      </p:sp>
      <p:pic>
        <p:nvPicPr>
          <p:cNvPr id="4" name="Espaço Reservado para Conteúdo 3" descr="http://www.bepeli.com.br/educacional/sete_maravilhas_do_mundo/image004.jpg"/>
          <p:cNvPicPr>
            <a:picLocks noGrp="1"/>
          </p:cNvPicPr>
          <p:nvPr>
            <p:ph idx="1"/>
          </p:nvPr>
        </p:nvPicPr>
        <p:blipFill>
          <a:blip r:embed="rId2" cstate="print"/>
          <a:stretch>
            <a:fillRect/>
          </a:stretch>
        </p:blipFill>
        <p:spPr bwMode="auto">
          <a:xfrm>
            <a:off x="2976247" y="1935163"/>
            <a:ext cx="3191505" cy="438943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chor="ctr">
            <a:normAutofit lnSpcReduction="10000"/>
          </a:bodyPr>
          <a:lstStyle/>
          <a:p>
            <a:r>
              <a:rPr lang="pt-BR" dirty="0" smtClean="0"/>
              <a:t>O </a:t>
            </a:r>
            <a:r>
              <a:rPr lang="pt-BR" b="1" dirty="0" smtClean="0"/>
              <a:t>Colosso de Rodes</a:t>
            </a:r>
            <a:r>
              <a:rPr lang="pt-BR" dirty="0" smtClean="0"/>
              <a:t> era uma gigantesca estátua do deus grego Hélios colocada na entrada marítima da ilha grega de Rodes. Ela foi finalizada em 280 a.C. pelo escultor </a:t>
            </a:r>
            <a:r>
              <a:rPr lang="pt-BR" dirty="0" err="1" smtClean="0"/>
              <a:t>Carés</a:t>
            </a:r>
            <a:r>
              <a:rPr lang="pt-BR" dirty="0" smtClean="0"/>
              <a:t> de Lindos, tendo 30 metros de altura e setenta toneladas de bronze, de modo que qualquer barco que adentrasse a ilha passaria entre suas pernas, que possuía um pé em cada margem do canal que levava ao porto. Na sua mão direita havia um farol que guiava as embarcações à noite. Era uma estátua tão imponente que um homem de estatura normal não conseguia abraçar o seu polegar. </a:t>
            </a:r>
            <a:r>
              <a:rPr lang="pt-BR" b="1" dirty="0" smtClean="0"/>
              <a:t>  </a:t>
            </a:r>
          </a:p>
          <a:p>
            <a:pPr>
              <a:buNone/>
            </a:pPr>
            <a:r>
              <a:rPr lang="pt-BR" b="1" dirty="0" smtClean="0"/>
              <a:t>                 </a:t>
            </a:r>
            <a:endParaRPr lang="pt-BR" dirty="0" smtClean="0"/>
          </a:p>
          <a:p>
            <a:endParaRPr lang="pt-B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fontScale="92500" lnSpcReduction="10000"/>
          </a:bodyPr>
          <a:lstStyle/>
          <a:p>
            <a:r>
              <a:rPr lang="pt-BR" dirty="0" smtClean="0"/>
              <a:t>Foi construída para comemorar a retirada das tropas macedônias que tentavam conquistar a ilha, e o material utilizado para sua confecção foram armas abandonadas pelos macedônios no lugar.</a:t>
            </a:r>
          </a:p>
          <a:p>
            <a:r>
              <a:rPr lang="pt-BR" dirty="0" smtClean="0"/>
              <a:t>Apesar de imponente, ficou em pé durante apenas 55 anos, sendo abalada por um terremoto que a jogou no fundo da baía. Ptolomeu III se ofereceu para reconstruí-la, mas os habitantes da ilha recusaram por achar que haviam ofendido Hélios. E no fundo do mar ainda era tão impressionante que muitos viajaram para vê-la lá em baixo, onde foi esquecida até a chegada dos árabes, que a venderam como sucata.</a:t>
            </a:r>
          </a:p>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5 - </a:t>
            </a:r>
            <a:r>
              <a:rPr lang="pt-BR" b="1" dirty="0" smtClean="0"/>
              <a:t>Templo de Ártemis em </a:t>
            </a:r>
            <a:r>
              <a:rPr lang="pt-BR" b="1" dirty="0" err="1" smtClean="0"/>
              <a:t>Éfeso</a:t>
            </a:r>
            <a:r>
              <a:rPr lang="pt-BR" b="1" dirty="0" smtClean="0"/>
              <a:t>) </a:t>
            </a:r>
            <a:r>
              <a:rPr lang="pt-BR" dirty="0"/>
              <a:t/>
            </a:r>
            <a:br>
              <a:rPr lang="pt-BR" dirty="0"/>
            </a:br>
            <a:endParaRPr lang="pt-BR" dirty="0"/>
          </a:p>
        </p:txBody>
      </p:sp>
      <p:pic>
        <p:nvPicPr>
          <p:cNvPr id="4" name="Espaço Reservado para Conteúdo 3" descr="http://www.bepeli.com.br/educacional/sete_maravilhas_do_mundo/image005.jpg"/>
          <p:cNvPicPr>
            <a:picLocks noGrp="1"/>
          </p:cNvPicPr>
          <p:nvPr>
            <p:ph idx="1"/>
          </p:nvPr>
        </p:nvPicPr>
        <p:blipFill>
          <a:blip r:embed="rId2" cstate="print"/>
          <a:stretch>
            <a:fillRect/>
          </a:stretch>
        </p:blipFill>
        <p:spPr bwMode="auto">
          <a:xfrm>
            <a:off x="2905125" y="2739231"/>
            <a:ext cx="3333750" cy="27813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a:bodyPr>
          <a:lstStyle/>
          <a:p>
            <a:r>
              <a:rPr lang="pt-BR" dirty="0" smtClean="0"/>
              <a:t>O </a:t>
            </a:r>
            <a:r>
              <a:rPr lang="pt-BR" b="1" dirty="0" smtClean="0"/>
              <a:t>templo de Artemis em </a:t>
            </a:r>
            <a:r>
              <a:rPr lang="pt-BR" b="1" dirty="0" err="1" smtClean="0"/>
              <a:t>Éfeso</a:t>
            </a:r>
            <a:r>
              <a:rPr lang="pt-BR" dirty="0" smtClean="0"/>
              <a:t>, construído para a deusa grega da caça e protetora dos animais selvagens, foi o maior templo do mundo antigo. Localizado em </a:t>
            </a:r>
            <a:r>
              <a:rPr lang="pt-BR" dirty="0" err="1" smtClean="0"/>
              <a:t>Éfeso</a:t>
            </a:r>
            <a:r>
              <a:rPr lang="pt-BR" dirty="0" smtClean="0"/>
              <a:t>, atual Turquia, o templo foi construído em 550 a.C. pelo arquiteto cretense </a:t>
            </a:r>
            <a:r>
              <a:rPr lang="pt-BR" dirty="0" err="1" smtClean="0"/>
              <a:t>Quersifrão</a:t>
            </a:r>
            <a:r>
              <a:rPr lang="pt-BR" dirty="0" smtClean="0"/>
              <a:t> e por seu filho, </a:t>
            </a:r>
            <a:r>
              <a:rPr lang="pt-BR" dirty="0" err="1" smtClean="0"/>
              <a:t>Metagenes</a:t>
            </a:r>
            <a:r>
              <a:rPr lang="pt-BR" dirty="0" smtClean="0"/>
              <a:t>. Após concluído virou atração turística com visitantes de diversos lugares entregando oferendas, e foi destruído em 356 a.C. por  </a:t>
            </a:r>
            <a:r>
              <a:rPr lang="pt-BR" dirty="0" err="1" smtClean="0"/>
              <a:t>Heróstrato</a:t>
            </a:r>
            <a:r>
              <a:rPr lang="pt-BR" dirty="0" smtClean="0"/>
              <a:t>, que acreditava que destruindo o templo de Ártemis teria seu nome espalhado por todo o mundo. </a:t>
            </a: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a:bodyPr>
          <a:lstStyle/>
          <a:p>
            <a:r>
              <a:rPr lang="pt-BR" dirty="0" smtClean="0"/>
              <a:t>Sabendo disso, os habitantes da cidade não revelaram seu nome, só conhecido graças ao historiador </a:t>
            </a:r>
            <a:r>
              <a:rPr lang="pt-BR" dirty="0" err="1" smtClean="0"/>
              <a:t>Strabo</a:t>
            </a:r>
            <a:r>
              <a:rPr lang="pt-BR" dirty="0" smtClean="0"/>
              <a:t>. Alexandre ofereceu-se para restaurar o templo, mas ele começou a ser reconstruído só em 323 a.C., ano da morte do macedônio. Mesmo assim, em 262 d.C., ele foi novamente destruído, desta vez por um ataque dos </a:t>
            </a:r>
            <a:r>
              <a:rPr lang="pt-BR" dirty="0" err="1" smtClean="0"/>
              <a:t>godos</a:t>
            </a:r>
            <a:r>
              <a:rPr lang="pt-BR" dirty="0" smtClean="0"/>
              <a:t>. Com a conversão dos cidadãos da região e do mundo ao cristianismo, o templo foi perdendo importância e veio abaixo em 401 d.C.; e hoje existe apenas um pilar da </a:t>
            </a:r>
            <a:r>
              <a:rPr lang="pt-BR" dirty="0" err="1" smtClean="0"/>
              <a:t>contrução</a:t>
            </a:r>
            <a:r>
              <a:rPr lang="pt-BR" dirty="0" smtClean="0"/>
              <a:t> original em suas ruínas.</a:t>
            </a:r>
          </a:p>
          <a:p>
            <a:endParaRPr lang="pt-B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a:t>4.  </a:t>
            </a:r>
            <a:r>
              <a:rPr lang="pt-BR" b="1" dirty="0" smtClean="0"/>
              <a:t>Mausoléu de </a:t>
            </a:r>
            <a:r>
              <a:rPr lang="pt-BR" b="1" dirty="0" err="1" smtClean="0"/>
              <a:t>Halicarnasso</a:t>
            </a:r>
            <a:endParaRPr lang="pt-BR" dirty="0"/>
          </a:p>
        </p:txBody>
      </p:sp>
      <p:pic>
        <p:nvPicPr>
          <p:cNvPr id="4" name="Espaço Reservado para Conteúdo 3" descr="http://www.bepeli.com.br/educacional/sete_maravilhas_do_mundo/image006.jpg"/>
          <p:cNvPicPr>
            <a:picLocks noGrp="1"/>
          </p:cNvPicPr>
          <p:nvPr>
            <p:ph idx="1"/>
          </p:nvPr>
        </p:nvPicPr>
        <p:blipFill>
          <a:blip r:embed="rId2" cstate="print"/>
          <a:stretch>
            <a:fillRect/>
          </a:stretch>
        </p:blipFill>
        <p:spPr bwMode="auto">
          <a:xfrm>
            <a:off x="1976437" y="2315369"/>
            <a:ext cx="5191125" cy="36290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600200"/>
            <a:ext cx="8229600" cy="4525963"/>
          </a:xfrm>
        </p:spPr>
        <p:txBody>
          <a:bodyPr>
            <a:normAutofit fontScale="92500" lnSpcReduction="20000"/>
          </a:bodyPr>
          <a:lstStyle/>
          <a:p>
            <a:endParaRPr lang="pt-BR" b="1" dirty="0" smtClean="0"/>
          </a:p>
          <a:p>
            <a:r>
              <a:rPr lang="pt-BR" dirty="0" smtClean="0"/>
              <a:t>O mausoléu</a:t>
            </a:r>
            <a:r>
              <a:rPr lang="pt-BR" b="1" dirty="0" smtClean="0"/>
              <a:t> de </a:t>
            </a:r>
            <a:r>
              <a:rPr lang="pt-BR" b="1" dirty="0" err="1" smtClean="0"/>
              <a:t>Halicarnasso</a:t>
            </a:r>
            <a:r>
              <a:rPr lang="pt-BR" dirty="0" smtClean="0"/>
              <a:t> foi o suntuoso túmulo que a rainha Artemísia II de </a:t>
            </a:r>
            <a:r>
              <a:rPr lang="pt-BR" dirty="0" err="1" smtClean="0"/>
              <a:t>Cária</a:t>
            </a:r>
            <a:r>
              <a:rPr lang="pt-BR" dirty="0" smtClean="0"/>
              <a:t> mandou construir sobre os restos mortais de seu irmão e marido, o rei </a:t>
            </a:r>
            <a:r>
              <a:rPr lang="pt-BR" dirty="0" err="1" smtClean="0"/>
              <a:t>Mausolo</a:t>
            </a:r>
            <a:r>
              <a:rPr lang="pt-BR" dirty="0" smtClean="0"/>
              <a:t>, em 353 a.C.. Foi construído por dois arquitetos gregos — </a:t>
            </a:r>
            <a:r>
              <a:rPr lang="pt-BR" dirty="0" err="1" smtClean="0"/>
              <a:t>Sátiro</a:t>
            </a:r>
            <a:r>
              <a:rPr lang="pt-BR" dirty="0" smtClean="0"/>
              <a:t> e </a:t>
            </a:r>
            <a:r>
              <a:rPr lang="pt-BR" dirty="0" err="1" smtClean="0"/>
              <a:t>Pítis</a:t>
            </a:r>
            <a:r>
              <a:rPr lang="pt-BR" dirty="0" smtClean="0"/>
              <a:t> — e por quatro escultores gregos — </a:t>
            </a:r>
            <a:r>
              <a:rPr lang="pt-BR" dirty="0" err="1" smtClean="0"/>
              <a:t>Briáxis</a:t>
            </a:r>
            <a:r>
              <a:rPr lang="pt-BR" dirty="0" smtClean="0"/>
              <a:t>, Escopas, </a:t>
            </a:r>
            <a:r>
              <a:rPr lang="pt-BR" dirty="0" err="1" smtClean="0"/>
              <a:t>Leocarés</a:t>
            </a:r>
            <a:r>
              <a:rPr lang="pt-BR" dirty="0" smtClean="0"/>
              <a:t> e Timóteo.</a:t>
            </a:r>
          </a:p>
          <a:p>
            <a:r>
              <a:rPr lang="pt-BR" dirty="0" smtClean="0"/>
              <a:t>Hoje, os fragmentos desse monumento são encontrados no Museu Britânico, em Londres, e em </a:t>
            </a:r>
            <a:r>
              <a:rPr lang="pt-BR" dirty="0" err="1" smtClean="0"/>
              <a:t>Bodrum</a:t>
            </a:r>
            <a:r>
              <a:rPr lang="pt-BR" dirty="0" smtClean="0"/>
              <a:t>, na Turquia. A palavra mausoléu é derivada de </a:t>
            </a:r>
            <a:r>
              <a:rPr lang="pt-BR" dirty="0" err="1" smtClean="0"/>
              <a:t>Mausolo</a:t>
            </a:r>
            <a:r>
              <a:rPr lang="pt-BR" dirty="0" smtClean="0"/>
              <a:t>.</a:t>
            </a:r>
          </a:p>
          <a:p>
            <a:r>
              <a:rPr lang="pt-BR" dirty="0" smtClean="0"/>
              <a:t>O mausoléu existia ainda no século dez. Quando os cavaleiros de Rodes construíram em 1522 uma cidadela no lugar do antigo </a:t>
            </a:r>
            <a:r>
              <a:rPr lang="pt-BR" dirty="0" err="1" smtClean="0"/>
              <a:t>Halicarnasso</a:t>
            </a:r>
            <a:r>
              <a:rPr lang="pt-BR" dirty="0" smtClean="0"/>
              <a:t>, serviram-se dos materiais do mausoléu, e uma grande parte do friso perdeu-se.</a:t>
            </a:r>
          </a:p>
          <a:p>
            <a:endParaRPr lang="pt-B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7 - </a:t>
            </a:r>
            <a:r>
              <a:rPr lang="pt-BR" b="1" dirty="0" smtClean="0"/>
              <a:t>Farol de Alexandria </a:t>
            </a:r>
            <a:r>
              <a:rPr lang="pt-BR" dirty="0"/>
              <a:t/>
            </a:r>
            <a:br>
              <a:rPr lang="pt-BR" dirty="0"/>
            </a:br>
            <a:endParaRPr lang="pt-BR" dirty="0"/>
          </a:p>
        </p:txBody>
      </p:sp>
      <p:pic>
        <p:nvPicPr>
          <p:cNvPr id="4" name="BLOGGER_PHOTO_ID_5034821056029803842" descr="http://www.bepeli.com.br/educacional/sete_maravilhas_do_mundo/image007.jpg"/>
          <p:cNvPicPr>
            <a:picLocks noGrp="1"/>
          </p:cNvPicPr>
          <p:nvPr>
            <p:ph idx="1"/>
          </p:nvPr>
        </p:nvPicPr>
        <p:blipFill>
          <a:blip r:embed="rId2" cstate="print"/>
          <a:stretch>
            <a:fillRect/>
          </a:stretch>
        </p:blipFill>
        <p:spPr bwMode="auto">
          <a:xfrm>
            <a:off x="3552825" y="2605881"/>
            <a:ext cx="2038350" cy="304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0" y="1571625"/>
            <a:ext cx="8215313" cy="4554538"/>
          </a:xfrm>
        </p:spPr>
        <p:txBody>
          <a:bodyPr>
            <a:normAutofit fontScale="92500"/>
          </a:bodyPr>
          <a:lstStyle/>
          <a:p>
            <a:r>
              <a:rPr lang="pt-BR" b="1" dirty="0"/>
              <a:t> </a:t>
            </a:r>
            <a:r>
              <a:rPr lang="pt-BR" dirty="0" smtClean="0"/>
              <a:t>O </a:t>
            </a:r>
            <a:r>
              <a:rPr lang="pt-BR" b="1" dirty="0" smtClean="0"/>
              <a:t>Farol de Alexandria</a:t>
            </a:r>
            <a:r>
              <a:rPr lang="pt-BR" dirty="0" smtClean="0"/>
              <a:t> foi construído a mando de Ptolomeu I no ano 280 a.C. pelo arquiteto e engenheiro grego </a:t>
            </a:r>
            <a:r>
              <a:rPr lang="pt-BR" dirty="0" err="1" smtClean="0"/>
              <a:t>Sóstrato</a:t>
            </a:r>
            <a:r>
              <a:rPr lang="pt-BR" dirty="0" smtClean="0"/>
              <a:t> de </a:t>
            </a:r>
            <a:r>
              <a:rPr lang="pt-BR" dirty="0" err="1" smtClean="0"/>
              <a:t>Cnido</a:t>
            </a:r>
            <a:r>
              <a:rPr lang="pt-BR" dirty="0" smtClean="0"/>
              <a:t>. Era uma torre de mármore situada na ilha de Faros (por isso, “farol"), próxima ao porto de Alexandria, Egito, no alto da qual ardia uma chama que, através de espelhos, iluminava até 50 km de distância, daí a grande fama e imponência daquele farol. À </a:t>
            </a:r>
            <a:r>
              <a:rPr lang="pt-BR" dirty="0" err="1" smtClean="0"/>
              <a:t>excepção</a:t>
            </a:r>
            <a:r>
              <a:rPr lang="pt-BR" dirty="0" smtClean="0"/>
              <a:t> das pirâmides de </a:t>
            </a:r>
            <a:r>
              <a:rPr lang="pt-BR" dirty="0" err="1" smtClean="0"/>
              <a:t>Gizé</a:t>
            </a:r>
            <a:r>
              <a:rPr lang="pt-BR" dirty="0" smtClean="0"/>
              <a:t>, foi a que mais tempo durou entre as outras maravilhas do mundo, sendo destruída por um terremoto em 1375. Suas ruínas foram encontradas em 1994 por mergulhadores, o que depois foi confirmado por imagens de satélite.</a:t>
            </a:r>
          </a:p>
          <a:p>
            <a:pPr>
              <a:buNone/>
            </a:pPr>
            <a:endParaRPr lang="pt-BR"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369538" y="3244334"/>
            <a:ext cx="4404924" cy="369332"/>
          </a:xfrm>
          <a:prstGeom prst="rect">
            <a:avLst/>
          </a:prstGeom>
        </p:spPr>
        <p:txBody>
          <a:bodyPr wrap="none">
            <a:spAutoFit/>
          </a:bodyPr>
          <a:lstStyle/>
          <a:p>
            <a:r>
              <a:rPr lang="pt-BR" dirty="0" smtClean="0"/>
              <a:t>Fonte - http://pt.wikipedia.org/wiki/Brasil</a:t>
            </a:r>
            <a:endParaRPr lang="pt-B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231</TotalTime>
  <Words>873</Words>
  <Application>Microsoft Office PowerPoint</Application>
  <PresentationFormat>Apresentação na tela (4:3)</PresentationFormat>
  <Paragraphs>31</Paragraphs>
  <Slides>20</Slides>
  <Notes>0</Notes>
  <HiddenSlides>0</HiddenSlides>
  <MMClips>0</MMClips>
  <ScaleCrop>false</ScaleCrop>
  <HeadingPairs>
    <vt:vector size="4" baseType="variant">
      <vt:variant>
        <vt:lpstr>Tema</vt:lpstr>
      </vt:variant>
      <vt:variant>
        <vt:i4>1</vt:i4>
      </vt:variant>
      <vt:variant>
        <vt:lpstr>Títulos de slides</vt:lpstr>
      </vt:variant>
      <vt:variant>
        <vt:i4>20</vt:i4>
      </vt:variant>
    </vt:vector>
  </HeadingPairs>
  <TitlesOfParts>
    <vt:vector size="21" baseType="lpstr">
      <vt:lpstr>Fluxo</vt:lpstr>
      <vt:lpstr>AS SETE MARAVILHAS DA ANTIGUIDADE  </vt:lpstr>
      <vt:lpstr>1 - Pirâmide de Quéops </vt:lpstr>
      <vt:lpstr>Slide 3</vt:lpstr>
      <vt:lpstr>2 - Jardins Suspensos da Babilônia  </vt:lpstr>
      <vt:lpstr>Slide 5</vt:lpstr>
      <vt:lpstr>Slide 6</vt:lpstr>
      <vt:lpstr>3 -   Estátua de Zeus em Olímpia  </vt:lpstr>
      <vt:lpstr>Slide 8</vt:lpstr>
      <vt:lpstr>Slide 9</vt:lpstr>
      <vt:lpstr>4 - Colosso de Rodes  </vt:lpstr>
      <vt:lpstr>Slide 11</vt:lpstr>
      <vt:lpstr>Slide 12</vt:lpstr>
      <vt:lpstr>5 - Templo de Ártemis em Éfeso)  </vt:lpstr>
      <vt:lpstr>Slide 14</vt:lpstr>
      <vt:lpstr>Slide 15</vt:lpstr>
      <vt:lpstr>4.  Mausoléu de Halicarnasso</vt:lpstr>
      <vt:lpstr>Slide 17</vt:lpstr>
      <vt:lpstr>7 - Farol de Alexandria  </vt:lpstr>
      <vt:lpstr>Slide 19</vt:lpstr>
      <vt:lpstr>Slide 20</vt:lpstr>
    </vt:vector>
  </TitlesOfParts>
  <Company>Comid Maquinas Ltda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SETE MARAVILHAS DA ANTIGUIDADE  </dc:title>
  <dc:creator>marcio-p</dc:creator>
  <cp:lastModifiedBy>marcio-p</cp:lastModifiedBy>
  <cp:revision>33</cp:revision>
  <dcterms:created xsi:type="dcterms:W3CDTF">2011-05-12T14:23:27Z</dcterms:created>
  <dcterms:modified xsi:type="dcterms:W3CDTF">2011-05-13T13:07:38Z</dcterms:modified>
</cp:coreProperties>
</file>